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8" r:id="rId2"/>
    <p:sldId id="257" r:id="rId3"/>
    <p:sldId id="273" r:id="rId4"/>
    <p:sldId id="267" r:id="rId5"/>
    <p:sldId id="27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C7EE9-0049-4076-A892-869D41FFB705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4D13C-1CEB-478E-A44C-5957FA7731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443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FAC8D-D6D8-4A99-958A-AA2F8E312B2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98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/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214818"/>
            <a:ext cx="50006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47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425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84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512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03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42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57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04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476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9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821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5B4A18F-FAE1-4FC9-9C12-5311FD0A5E73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FD7277-F696-40A7-8852-7FEC5A7069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/>
          <a:solidFill>
            <a:srgbClr val="215968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cior.edu.ru/" TargetMode="External"/><Relationship Id="rId13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1.gif"/><Relationship Id="rId12" Type="http://schemas.openxmlformats.org/officeDocument/2006/relationships/hyperlink" Target="http://katalog.iot.ru/" TargetMode="External"/><Relationship Id="rId17" Type="http://schemas.openxmlformats.org/officeDocument/2006/relationships/image" Target="../media/image36.gif"/><Relationship Id="rId2" Type="http://schemas.openxmlformats.org/officeDocument/2006/relationships/hyperlink" Target="http://www.edu.ru/" TargetMode="External"/><Relationship Id="rId16" Type="http://schemas.openxmlformats.org/officeDocument/2006/relationships/hyperlink" Target="http://www.rsr-olymp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chool-collection.edu.ru/" TargetMode="External"/><Relationship Id="rId11" Type="http://schemas.openxmlformats.org/officeDocument/2006/relationships/image" Target="../media/image33.gif"/><Relationship Id="rId5" Type="http://schemas.openxmlformats.org/officeDocument/2006/relationships/image" Target="../media/image30.gif"/><Relationship Id="rId15" Type="http://schemas.openxmlformats.org/officeDocument/2006/relationships/image" Target="../media/image35.gif"/><Relationship Id="rId10" Type="http://schemas.openxmlformats.org/officeDocument/2006/relationships/hyperlink" Target="http://school.edu.ru/" TargetMode="External"/><Relationship Id="rId4" Type="http://schemas.openxmlformats.org/officeDocument/2006/relationships/hyperlink" Target="http://window.edu.ru/" TargetMode="External"/><Relationship Id="rId9" Type="http://schemas.openxmlformats.org/officeDocument/2006/relationships/image" Target="../media/image32.gif"/><Relationship Id="rId14" Type="http://schemas.openxmlformats.org/officeDocument/2006/relationships/hyperlink" Target="http://ndce.edu.r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15716" y="4293096"/>
            <a:ext cx="5184576" cy="1470025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cap="all" dirty="0" smtClean="0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Информатизация   образовательной среды школы</a:t>
            </a:r>
            <a:endParaRPr lang="ru-RU" sz="3600" cap="all" dirty="0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IMG_1294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500042"/>
            <a:ext cx="2571768" cy="242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3000372"/>
            <a:ext cx="64066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МКОУ «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Маджалисская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МСОШ - интернат 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500438"/>
            <a:ext cx="68580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Доклад подготовила: 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зам.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дир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по ИКТ 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АБДУСАЛАМОВА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з.к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645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836712"/>
            <a:ext cx="86409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Достоинства информатизации образовани</a:t>
            </a:r>
            <a:r>
              <a:rPr lang="ru-RU" sz="3200" b="1" i="1" dirty="0" smtClean="0">
                <a:solidFill>
                  <a:srgbClr val="002060"/>
                </a:solidFill>
              </a:rPr>
              <a:t>я</a:t>
            </a:r>
          </a:p>
          <a:p>
            <a:endParaRPr lang="ru-RU" sz="2400" b="1" i="1" u="sng" dirty="0" smtClean="0">
              <a:solidFill>
                <a:srgbClr val="002060"/>
              </a:solidFill>
            </a:endParaRPr>
          </a:p>
          <a:p>
            <a:r>
              <a:rPr lang="ru-RU" sz="2400" b="1" i="1" u="sng" dirty="0" smtClean="0">
                <a:solidFill>
                  <a:srgbClr val="002060"/>
                </a:solidFill>
              </a:rPr>
              <a:t>Для </a:t>
            </a:r>
            <a:r>
              <a:rPr lang="ru-RU" sz="2400" b="1" i="1" u="sng" dirty="0">
                <a:solidFill>
                  <a:srgbClr val="002060"/>
                </a:solidFill>
              </a:rPr>
              <a:t>учащегося </a:t>
            </a:r>
            <a:r>
              <a:rPr lang="ru-RU" sz="2400" i="1" u="sng" dirty="0">
                <a:solidFill>
                  <a:srgbClr val="002060"/>
                </a:solidFill>
              </a:rPr>
              <a:t>информационно-коммуникационные технологии дают наибольший эффект при их использовании в следующих случаях: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— для более глубокого восприятия учебного материала;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 в проектной деятельности;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 при создании мультимедийных сочинений;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 в презентационной деятельности;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 в локальной и глобальной сети.</a:t>
            </a:r>
          </a:p>
        </p:txBody>
      </p:sp>
    </p:spTree>
    <p:extLst>
      <p:ext uri="{BB962C8B-B14F-4D97-AF65-F5344CB8AC3E}">
        <p14:creationId xmlns:p14="http://schemas.microsoft.com/office/powerpoint/2010/main" xmlns="" val="390972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64096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Что дает информатизация образованию</a:t>
            </a:r>
            <a:r>
              <a:rPr lang="ru-RU" sz="2800" b="1" i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000" b="1" i="1" dirty="0">
                <a:solidFill>
                  <a:srgbClr val="002060"/>
                </a:solidFill>
              </a:rPr>
              <a:t>Использование компьютерной техники на общеобразовательных уроках дает возможность: 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sz="2000" b="1" i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повысить </a:t>
            </a:r>
            <a:r>
              <a:rPr lang="ru-RU" sz="2000" b="1" dirty="0">
                <a:solidFill>
                  <a:srgbClr val="002060"/>
                </a:solidFill>
              </a:rPr>
              <a:t>у учащихся интерес к </a:t>
            </a:r>
            <a:r>
              <a:rPr lang="ru-RU" sz="2000" b="1" dirty="0" smtClean="0">
                <a:solidFill>
                  <a:srgbClr val="002060"/>
                </a:solidFill>
              </a:rPr>
              <a:t>предмету</a:t>
            </a:r>
            <a:r>
              <a:rPr lang="ru-RU" sz="2000" b="1" dirty="0">
                <a:solidFill>
                  <a:srgbClr val="002060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облегчить формирование у учащихся основных понятий по изучаемой теме</a:t>
            </a:r>
            <a:r>
              <a:rPr lang="ru-RU" sz="2000" b="1" dirty="0" smtClean="0">
                <a:solidFill>
                  <a:srgbClr val="002060"/>
                </a:solidFill>
              </a:rPr>
              <a:t>,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выявлять и развивать </a:t>
            </a:r>
            <a:r>
              <a:rPr lang="ru-RU" sz="2000" b="1" dirty="0" smtClean="0">
                <a:solidFill>
                  <a:srgbClr val="002060"/>
                </a:solidFill>
              </a:rPr>
              <a:t>способности</a:t>
            </a:r>
            <a:r>
              <a:rPr lang="ru-RU" sz="2000" b="1" dirty="0">
                <a:solidFill>
                  <a:srgbClr val="002060"/>
                </a:solidFill>
              </a:rPr>
              <a:t>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овладевать конкретными знаниями, необходимыми для применения в практической </a:t>
            </a:r>
            <a:r>
              <a:rPr lang="ru-RU" sz="2000" b="1" dirty="0" smtClean="0">
                <a:solidFill>
                  <a:srgbClr val="002060"/>
                </a:solidFill>
              </a:rPr>
              <a:t>деятельности, 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интеллектуально </a:t>
            </a:r>
            <a:r>
              <a:rPr lang="ru-RU" sz="2000" b="1" dirty="0">
                <a:solidFill>
                  <a:srgbClr val="002060"/>
                </a:solidFill>
              </a:rPr>
              <a:t>развивать </a:t>
            </a:r>
            <a:r>
              <a:rPr lang="ru-RU" sz="2000" b="1" dirty="0" smtClean="0">
                <a:solidFill>
                  <a:srgbClr val="002060"/>
                </a:solidFill>
              </a:rPr>
              <a:t>учащихся, 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подготовить к самостоятельному усвоению общеобразовательных </a:t>
            </a:r>
            <a:r>
              <a:rPr lang="ru-RU" sz="2000" b="1" dirty="0" smtClean="0">
                <a:solidFill>
                  <a:srgbClr val="002060"/>
                </a:solidFill>
              </a:rPr>
              <a:t>дисциплин, 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расширить виды совместной работы </a:t>
            </a:r>
            <a:r>
              <a:rPr lang="ru-RU" sz="2000" b="1" dirty="0" smtClean="0">
                <a:solidFill>
                  <a:srgbClr val="002060"/>
                </a:solidFill>
              </a:rPr>
              <a:t>учащихся,</a:t>
            </a:r>
            <a:endParaRPr lang="ru-RU" sz="2000" b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повысить </a:t>
            </a:r>
            <a:r>
              <a:rPr lang="ru-RU" sz="2000" b="1" dirty="0">
                <a:solidFill>
                  <a:srgbClr val="002060"/>
                </a:solidFill>
              </a:rPr>
              <a:t>многообразие видов и форм организации деятельности </a:t>
            </a:r>
            <a:r>
              <a:rPr lang="ru-RU" sz="2000" b="1" dirty="0" smtClean="0">
                <a:solidFill>
                  <a:srgbClr val="002060"/>
                </a:solidFill>
              </a:rPr>
              <a:t>учащихся.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37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370" y="1052736"/>
            <a:ext cx="88971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Основными направлениями использования ИКТ в информационной среде образовательного учреждения могут быть</a:t>
            </a:r>
            <a:r>
              <a:rPr lang="ru-RU" sz="2400" b="1" dirty="0" smtClean="0">
                <a:solidFill>
                  <a:srgbClr val="C00000"/>
                </a:solidFill>
              </a:rPr>
              <a:t>:</a:t>
            </a:r>
          </a:p>
          <a:p>
            <a:endParaRPr lang="ru-RU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</a:rPr>
              <a:t>использование </a:t>
            </a:r>
            <a:r>
              <a:rPr lang="ru-RU" sz="2400" i="1" dirty="0">
                <a:solidFill>
                  <a:schemeClr val="tx2"/>
                </a:solidFill>
              </a:rPr>
              <a:t>ИКТ в качестве объекта изучения</a:t>
            </a:r>
            <a:r>
              <a:rPr lang="ru-RU" sz="2400" i="1" dirty="0" smtClean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</a:rPr>
              <a:t>использование </a:t>
            </a:r>
            <a:r>
              <a:rPr lang="ru-RU" sz="2400" i="1" dirty="0">
                <a:solidFill>
                  <a:schemeClr val="tx2"/>
                </a:solidFill>
              </a:rPr>
              <a:t>ИКТ в качестве средства представления и </a:t>
            </a:r>
            <a:r>
              <a:rPr lang="ru-RU" sz="2400" i="1" dirty="0" smtClean="0">
                <a:solidFill>
                  <a:schemeClr val="tx2"/>
                </a:solidFill>
              </a:rPr>
              <a:t>           получения </a:t>
            </a:r>
            <a:r>
              <a:rPr lang="ru-RU" sz="2400" i="1" dirty="0">
                <a:solidFill>
                  <a:schemeClr val="tx2"/>
                </a:solidFill>
              </a:rPr>
              <a:t>знаний</a:t>
            </a:r>
            <a:r>
              <a:rPr lang="ru-RU" sz="2400" i="1" dirty="0" smtClean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</a:rPr>
              <a:t>использование </a:t>
            </a:r>
            <a:r>
              <a:rPr lang="ru-RU" sz="2400" i="1" dirty="0">
                <a:solidFill>
                  <a:schemeClr val="tx2"/>
                </a:solidFill>
              </a:rPr>
              <a:t>ИКТ в качестве инструмента контроля </a:t>
            </a:r>
            <a:r>
              <a:rPr lang="ru-RU" sz="2400" i="1" dirty="0" smtClean="0">
                <a:solidFill>
                  <a:schemeClr val="tx2"/>
                </a:solidFill>
              </a:rPr>
              <a:t>  знаний;</a:t>
            </a:r>
            <a:endParaRPr lang="ru-RU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</a:rPr>
              <a:t>использование </a:t>
            </a:r>
            <a:r>
              <a:rPr lang="ru-RU" sz="2400" i="1" dirty="0">
                <a:solidFill>
                  <a:schemeClr val="tx2"/>
                </a:solidFill>
              </a:rPr>
              <a:t>ИКТ для систематизации и распространения передовых педагогических технологий</a:t>
            </a:r>
            <a:r>
              <a:rPr lang="ru-RU" sz="2400" i="1" dirty="0" smtClean="0">
                <a:solidFill>
                  <a:schemeClr val="tx2"/>
                </a:solidFill>
              </a:rPr>
              <a:t>;</a:t>
            </a:r>
            <a:endParaRPr lang="ru-RU" sz="2400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smtClean="0">
                <a:solidFill>
                  <a:schemeClr val="tx2"/>
                </a:solidFill>
              </a:rPr>
              <a:t>использование </a:t>
            </a:r>
            <a:r>
              <a:rPr lang="ru-RU" sz="2400" i="1" dirty="0">
                <a:solidFill>
                  <a:schemeClr val="tx2"/>
                </a:solidFill>
              </a:rPr>
              <a:t>ИКТ в целях управления образовательным процессом.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71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6673"/>
            <a:ext cx="756084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/>
                <a:solidFill>
                  <a:schemeClr val="tx2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Цифровые образовательные ресурсы </a:t>
            </a:r>
          </a:p>
        </p:txBody>
      </p:sp>
      <p:pic>
        <p:nvPicPr>
          <p:cNvPr id="12" name="Рисунок 11" descr="http://www.edu.ru/db/portal/sites/edu234x60.gif">
            <a:hlinkClick r:id="rId2" tgtFrame="_blank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226" y="1370385"/>
            <a:ext cx="2676596" cy="935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://www.edu.ru/db/portal/sites/eo234x60.gif">
            <a:hlinkClick r:id="rId4" tgtFrame="_blank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11" y="1370386"/>
            <a:ext cx="2988333" cy="935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://www.edu.ru/db/portal/sites/sc234x60.gif">
            <a:hlinkClick r:id="rId6" tgtFrame="_blank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8664" y="2492896"/>
            <a:ext cx="2463736" cy="81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edu.ru/db/portal/sites/fcior234x60.gif">
            <a:hlinkClick r:id="rId8" tgtFrame="_blank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226" y="2492896"/>
            <a:ext cx="2564685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www.edu.ru/db/portal/sites/234x60_portal.gif">
            <a:hlinkClick r:id="rId10" tgtFrame="_blank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08259"/>
            <a:ext cx="270200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www.edu.ru/db/portal/sites/234x60_resurses.gif">
            <a:hlinkClick r:id="rId12" tgtFrame="_blank"/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2718" y="3143249"/>
            <a:ext cx="2554586" cy="965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://www.edu.ru/db/portal/sites/234x60_catalog.gif">
            <a:hlinkClick r:id="rId14" tgtFrame="_blank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701" y="4200675"/>
            <a:ext cx="2923528" cy="95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www.edu.ru/db/portal/sites/234x60_mir_olimpiad.gif">
            <a:hlinkClick r:id="rId16" tgtFrame="_blank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229200"/>
            <a:ext cx="2730119" cy="901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2034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 и видео\фото общие\DSC0967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67739" y="4128533"/>
            <a:ext cx="2029211" cy="1521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Школа-47\Documents\55\Новая папка\DSC05319.JP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694884" y="3585500"/>
            <a:ext cx="2232248" cy="1486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Школа-47\Documents\55\Новая папка\DSC04753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1225" y="4481267"/>
            <a:ext cx="2149996" cy="161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Школа-47\Documents\55\для альбома\F1050022.JPG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72000" y="4519618"/>
            <a:ext cx="2324824" cy="1743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16632"/>
            <a:ext cx="8229600" cy="50405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Заключение</a:t>
            </a:r>
            <a:endParaRPr lang="ru-RU" sz="32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20864" y="624156"/>
            <a:ext cx="8784976" cy="453867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Char char="o"/>
            </a:pPr>
            <a:r>
              <a:rPr lang="ru-RU" sz="1800" b="1" dirty="0">
                <a:solidFill>
                  <a:srgbClr val="002060"/>
                </a:solidFill>
              </a:rPr>
              <a:t>Наши успехи, а порой и неудачи, во многом определены “духом” школы, ее душой микроклиматом. Взаимопомощь, поддержка, уважение, взаимодействие администрации с профсоюзом способствуют деловой, рабочей обстановке в коллективе.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rgbClr val="002060"/>
                </a:solidFill>
              </a:rPr>
              <a:t>Все, что мы делаем на протяжении последних лет повышает рейтинг школы и способствует созданию модели инновационной школы. </a:t>
            </a:r>
          </a:p>
          <a:p>
            <a:pPr algn="just"/>
            <a:endParaRPr lang="ru-RU" sz="18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Courier New" pitchFamily="49" charset="0"/>
              <a:buChar char="o"/>
            </a:pPr>
            <a:r>
              <a:rPr lang="ru-RU" sz="1800" b="1" dirty="0" smtClean="0">
                <a:solidFill>
                  <a:srgbClr val="002060"/>
                </a:solidFill>
              </a:rPr>
              <a:t>Мы полны творческих планов, имеем достаточные педагогические резервы, чтобы сохранить положительную динамику в работе школы.</a:t>
            </a:r>
            <a:endParaRPr lang="ru-RU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207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-47\Desktop\Мои доки\Роза\ролик\IMG_20140417_09493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58620" y="2270937"/>
            <a:ext cx="4547043" cy="3744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86324" y="83671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26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7158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Информатизация образования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— </a:t>
            </a:r>
            <a:r>
              <a:rPr lang="ru-RU" sz="2400" i="1" dirty="0">
                <a:solidFill>
                  <a:srgbClr val="002060"/>
                </a:solidFill>
              </a:rPr>
              <a:t>процесс обеспечения сферы образования методологией и </a:t>
            </a:r>
            <a:r>
              <a:rPr lang="ru-RU" sz="2400" i="1" dirty="0" smtClean="0">
                <a:solidFill>
                  <a:srgbClr val="002060"/>
                </a:solidFill>
              </a:rPr>
              <a:t>практикой разработки  </a:t>
            </a:r>
            <a:r>
              <a:rPr lang="ru-RU" sz="2400" i="1" dirty="0">
                <a:solidFill>
                  <a:srgbClr val="002060"/>
                </a:solidFill>
              </a:rPr>
              <a:t>оптимального использования современных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</a:rPr>
              <a:t>средств ИКТ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i="1" dirty="0">
                <a:solidFill>
                  <a:srgbClr val="002060"/>
                </a:solidFill>
              </a:rPr>
              <a:t>ориентированных на реализацию психолого-педагогических целей обучения, воспитания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2050" name="Picture 2" descr="C:\Users\Елена\Pictures\Компьютеры\inet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10580"/>
            <a:ext cx="4608512" cy="349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7799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318" y="908720"/>
            <a:ext cx="87129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Информационно-образовательное пространство осуществляет поддержку образовательного процесса и автоматизацию управленческой деятельности, обеспечивает повышение качества образования и строится на основе  развития ИКТ компетенций администрации, учителей и учащихся. Воспитанники и учащиеся школы вовлечены в процесс информатизации образовательного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процесса.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чителя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предметники активно используют информационные технологии, мультимедийные учебники, цифровые образовательные ресурсы в своей педагогической деятельности.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54667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Основное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школы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Информатизация образовательного процесса 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151100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857496"/>
            <a:ext cx="2415382" cy="1574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70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429132"/>
            <a:ext cx="2666987" cy="200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_72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4572008"/>
            <a:ext cx="257173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G_72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2786059"/>
            <a:ext cx="2357454" cy="1660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Screenshot_2015-10-29-18-28-2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857496"/>
            <a:ext cx="2381240" cy="1571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_737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4643446"/>
            <a:ext cx="228601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503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60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Методическая тема школы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2286016"/>
          </a:xfrm>
        </p:spPr>
        <p:txBody>
          <a:bodyPr>
            <a:normAutofit/>
          </a:bodyPr>
          <a:lstStyle/>
          <a:p>
            <a:pPr marL="7938" indent="-7938"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«Организация познавательной деятельности в структуре личностно-ориентированного обучения»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Рисунки\ФОТО ШКОЛЫ\Подготовка к ЕГЭ\DSC0186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23144" y="4591860"/>
            <a:ext cx="1399124" cy="1865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Школа-47\Desktop\фото общие\DSC0011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934594" y="4766795"/>
            <a:ext cx="2053194" cy="1539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:\Users\Школа-47\Desktop\фото общие\DSC0098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68378" y="4630306"/>
            <a:ext cx="2160483" cy="1620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Users\Школа-47\Desktop\фото общие\DSC0014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88858" y="2492897"/>
            <a:ext cx="1583142" cy="1936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C:\Users\Школа-47\Desktop\фото общие\DSC03589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285720" y="4357694"/>
            <a:ext cx="2327275" cy="1745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фото и видео\одаренные\DSC04059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838515" y="2643182"/>
            <a:ext cx="2160240" cy="1683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D:\Зарема\102MSDCF\DSC03969.JPG"/>
          <p:cNvPicPr/>
          <p:nvPr/>
        </p:nvPicPr>
        <p:blipFill>
          <a:blip r:embed="rId8" cstate="print"/>
          <a:stretch>
            <a:fillRect/>
          </a:stretch>
        </p:blipFill>
        <p:spPr bwMode="auto">
          <a:xfrm>
            <a:off x="7429521" y="2587629"/>
            <a:ext cx="1285884" cy="185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746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596" y="2643182"/>
            <a:ext cx="2190765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7332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Школа-47\Documents\55\Новая папка\DSC00096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361775" y="2699330"/>
            <a:ext cx="2333974" cy="175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7" descr="C:\Documents and Settings\Unady\Рабочий стол\DSC0253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00205" y="4797152"/>
            <a:ext cx="2465346" cy="184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C:\Documents and Settings\Unady\Рабочий стол\DSC0117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1549" y="2609410"/>
            <a:ext cx="2400301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66473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методических объединений учителей-предметников,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исследовательская и проектная деятельность учащихся ведётся с использованием компьютеров. 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компьютеров,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ноутбука, 14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нэтбуков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 проектор, кабинет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начальных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классов 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информатики оснащены интерактивными досками , имеется 6 кабинетов: информатики, химии, физики, математики, русского языка и литературы, родного языка.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Рисунки\ФОТО ШКОЛЫ\Тестирование\DSC01175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12638" y="4751949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D:\фото и видео\день матери\DSC08793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03848" y="2613933"/>
            <a:ext cx="2561704" cy="1921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SC02128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09018" y="4766119"/>
            <a:ext cx="2285362" cy="171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111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476672"/>
            <a:ext cx="698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цели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информатизации образования: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повышение эффективности образования;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повышение гибкости и доступности образования;</a:t>
            </a:r>
          </a:p>
          <a:p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развитие информационной культуры.</a:t>
            </a:r>
          </a:p>
        </p:txBody>
      </p:sp>
      <p:pic>
        <p:nvPicPr>
          <p:cNvPr id="6" name="Picture 2" descr="C:\Documents and Settings\Admin\Рабочий стол\Медина\химия\20130207_12505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81010" y="4003070"/>
            <a:ext cx="2884495" cy="216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18464" y="3049070"/>
            <a:ext cx="2793695" cy="2095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C:\Users\Школа-47\Desktop\фото ЕГЭ\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6317" y="1844532"/>
            <a:ext cx="2990820" cy="2243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1497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2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</a:t>
            </a: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информатизации образования: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техническое оснащение образовательного учреждения;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внедрение новых информационных технологий в образование;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информатизация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формирование информационной культуры субъектов образования;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информатизация как создание информационного пространства (информационной среды) учебного заведения.</a:t>
            </a:r>
          </a:p>
        </p:txBody>
      </p:sp>
      <p:pic>
        <p:nvPicPr>
          <p:cNvPr id="4099" name="Picture 3" descr="C:\Users\Елена\Pictures\Компьютеры\0162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24152"/>
            <a:ext cx="3888432" cy="22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652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510" y="692696"/>
            <a:ext cx="882500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 информатизации 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</a:p>
          <a:p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 подавления межличностного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общения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усиление социального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неравенства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 снижения роли устной и письменной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речи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ослабление способностей к самостоятельному творческому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мышлению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прямого исследования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действительности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пассивность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усвоения информации</a:t>
            </a: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опасность снижения социализации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795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001654"/>
            <a:ext cx="9001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C00000"/>
                </a:solidFill>
              </a:rPr>
              <a:t>Достоинства информатизации </a:t>
            </a:r>
            <a:r>
              <a:rPr lang="ru-RU" sz="3200" b="1" i="1" dirty="0" smtClean="0">
                <a:solidFill>
                  <a:srgbClr val="C00000"/>
                </a:solidFill>
              </a:rPr>
              <a:t>образования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400" b="1" i="1" u="sng" dirty="0">
                <a:solidFill>
                  <a:srgbClr val="002060"/>
                </a:solidFill>
              </a:rPr>
              <a:t>Для учителя </a:t>
            </a:r>
            <a:r>
              <a:rPr lang="ru-RU" sz="2400" i="1" u="sng" dirty="0">
                <a:solidFill>
                  <a:srgbClr val="002060"/>
                </a:solidFill>
              </a:rPr>
              <a:t>информационно-коммуникационные технологии дают наибольший эффект при их использовании в следующих случаях: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— во время проведения урока;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 в проектной деятельности, при создании материалов к урокам;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 при выступлении на собраниях, педсоветах и т.п.;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 в процессе создания и передачи общешкольной информации;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 в процессе научной деятельности;</a:t>
            </a:r>
          </a:p>
          <a:p>
            <a:r>
              <a:rPr lang="ru-RU" sz="2400" dirty="0">
                <a:solidFill>
                  <a:srgbClr val="002060"/>
                </a:solidFill>
              </a:rPr>
              <a:t>— при обмене опытом как внутри школы, так и между школами.</a:t>
            </a:r>
          </a:p>
        </p:txBody>
      </p:sp>
    </p:spTree>
    <p:extLst>
      <p:ext uri="{BB962C8B-B14F-4D97-AF65-F5344CB8AC3E}">
        <p14:creationId xmlns:p14="http://schemas.microsoft.com/office/powerpoint/2010/main" xmlns="" val="141846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ГЛОБУС</Template>
  <TotalTime>424</TotalTime>
  <Words>625</Words>
  <Application>Microsoft Office PowerPoint</Application>
  <PresentationFormat>Экран (4:3)</PresentationFormat>
  <Paragraphs>74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Презентация глобус</vt:lpstr>
      <vt:lpstr>Информатизация   образовательной среды школы</vt:lpstr>
      <vt:lpstr>Слайд 2</vt:lpstr>
      <vt:lpstr>Слайд 3</vt:lpstr>
      <vt:lpstr>Методическая тема школы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Информатизация образовательной среды школы</dc:title>
  <dc:creator>Лустэ</dc:creator>
  <cp:lastModifiedBy>ICT</cp:lastModifiedBy>
  <cp:revision>32</cp:revision>
  <dcterms:created xsi:type="dcterms:W3CDTF">2013-01-13T10:36:47Z</dcterms:created>
  <dcterms:modified xsi:type="dcterms:W3CDTF">2016-10-27T11:26:04Z</dcterms:modified>
</cp:coreProperties>
</file>